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2" r:id="rId5"/>
    <p:sldId id="260" r:id="rId6"/>
    <p:sldId id="268" r:id="rId7"/>
    <p:sldId id="264" r:id="rId8"/>
    <p:sldId id="263" r:id="rId9"/>
    <p:sldId id="258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c Joel" initials="DJ" lastIdx="1" clrIdx="0">
    <p:extLst>
      <p:ext uri="{19B8F6BF-5375-455C-9EA6-DF929625EA0E}">
        <p15:presenceInfo xmlns:p15="http://schemas.microsoft.com/office/powerpoint/2012/main" userId="1cc293b189e05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CA380-672E-47A3-B202-6265EA94B1AD}" v="5" dt="2020-09-19T12:36:10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Joel" userId="1cc293b189e05387" providerId="LiveId" clId="{75FCA380-672E-47A3-B202-6265EA94B1AD}"/>
    <pc:docChg chg="delSld modSld">
      <pc:chgData name="Dominic Joel" userId="1cc293b189e05387" providerId="LiveId" clId="{75FCA380-672E-47A3-B202-6265EA94B1AD}" dt="2020-09-19T18:34:01.380" v="33" actId="2696"/>
      <pc:docMkLst>
        <pc:docMk/>
      </pc:docMkLst>
      <pc:sldChg chg="addSp modSp">
        <pc:chgData name="Dominic Joel" userId="1cc293b189e05387" providerId="LiveId" clId="{75FCA380-672E-47A3-B202-6265EA94B1AD}" dt="2020-09-19T12:36:20.478" v="32" actId="20577"/>
        <pc:sldMkLst>
          <pc:docMk/>
          <pc:sldMk cId="2646812477" sldId="264"/>
        </pc:sldMkLst>
        <pc:spChg chg="add mod">
          <ac:chgData name="Dominic Joel" userId="1cc293b189e05387" providerId="LiveId" clId="{75FCA380-672E-47A3-B202-6265EA94B1AD}" dt="2020-09-19T12:36:20.478" v="32" actId="20577"/>
          <ac:spMkLst>
            <pc:docMk/>
            <pc:sldMk cId="2646812477" sldId="264"/>
            <ac:spMk id="16" creationId="{F51A60F2-C739-4C6B-8E2D-E6B3BDD9734D}"/>
          </ac:spMkLst>
        </pc:spChg>
      </pc:sldChg>
      <pc:sldChg chg="modSp">
        <pc:chgData name="Dominic Joel" userId="1cc293b189e05387" providerId="LiveId" clId="{75FCA380-672E-47A3-B202-6265EA94B1AD}" dt="2020-09-19T12:36:05.398" v="18" actId="14100"/>
        <pc:sldMkLst>
          <pc:docMk/>
          <pc:sldMk cId="174808828" sldId="265"/>
        </pc:sldMkLst>
        <pc:spChg chg="mod">
          <ac:chgData name="Dominic Joel" userId="1cc293b189e05387" providerId="LiveId" clId="{75FCA380-672E-47A3-B202-6265EA94B1AD}" dt="2020-09-19T12:35:46.736" v="9" actId="20577"/>
          <ac:spMkLst>
            <pc:docMk/>
            <pc:sldMk cId="174808828" sldId="265"/>
            <ac:spMk id="15" creationId="{E5A14AE3-0CBA-4481-A90E-89E9011F78CA}"/>
          </ac:spMkLst>
        </pc:spChg>
        <pc:spChg chg="mod">
          <ac:chgData name="Dominic Joel" userId="1cc293b189e05387" providerId="LiveId" clId="{75FCA380-672E-47A3-B202-6265EA94B1AD}" dt="2020-09-19T12:36:02.302" v="17" actId="14100"/>
          <ac:spMkLst>
            <pc:docMk/>
            <pc:sldMk cId="174808828" sldId="265"/>
            <ac:spMk id="17" creationId="{011DF229-CF18-4272-8668-DA9E857DEBEC}"/>
          </ac:spMkLst>
        </pc:spChg>
        <pc:spChg chg="mod">
          <ac:chgData name="Dominic Joel" userId="1cc293b189e05387" providerId="LiveId" clId="{75FCA380-672E-47A3-B202-6265EA94B1AD}" dt="2020-09-19T12:36:05.398" v="18" actId="14100"/>
          <ac:spMkLst>
            <pc:docMk/>
            <pc:sldMk cId="174808828" sldId="265"/>
            <ac:spMk id="21" creationId="{865D3AAE-C5ED-44C2-901B-9F0CC75A7124}"/>
          </ac:spMkLst>
        </pc:spChg>
        <pc:picChg chg="mod">
          <ac:chgData name="Dominic Joel" userId="1cc293b189e05387" providerId="LiveId" clId="{75FCA380-672E-47A3-B202-6265EA94B1AD}" dt="2020-09-19T12:35:35.813" v="1" actId="1076"/>
          <ac:picMkLst>
            <pc:docMk/>
            <pc:sldMk cId="174808828" sldId="265"/>
            <ac:picMk id="23" creationId="{7A48CBA3-732A-4E15-9060-C2F4DA052749}"/>
          </ac:picMkLst>
        </pc:picChg>
        <pc:picChg chg="mod">
          <ac:chgData name="Dominic Joel" userId="1cc293b189e05387" providerId="LiveId" clId="{75FCA380-672E-47A3-B202-6265EA94B1AD}" dt="2020-09-19T12:35:56.646" v="15" actId="1076"/>
          <ac:picMkLst>
            <pc:docMk/>
            <pc:sldMk cId="174808828" sldId="265"/>
            <ac:picMk id="9218" creationId="{EB515D9F-77F0-4469-BF77-06121477B012}"/>
          </ac:picMkLst>
        </pc:picChg>
      </pc:sldChg>
      <pc:sldChg chg="del">
        <pc:chgData name="Dominic Joel" userId="1cc293b189e05387" providerId="LiveId" clId="{75FCA380-672E-47A3-B202-6265EA94B1AD}" dt="2020-09-19T18:34:01.380" v="33" actId="2696"/>
        <pc:sldMkLst>
          <pc:docMk/>
          <pc:sldMk cId="1946590178" sldId="269"/>
        </pc:sldMkLst>
      </pc:sldChg>
    </pc:docChg>
  </pc:docChgLst>
  <pc:docChgLst>
    <pc:chgData name="Dominic Joel" userId="1cc293b189e05387" providerId="LiveId" clId="{64CD8A45-EF6D-42B4-BAB9-37D46E73A7FE}"/>
    <pc:docChg chg="modSld">
      <pc:chgData name="Dominic Joel" userId="1cc293b189e05387" providerId="LiveId" clId="{64CD8A45-EF6D-42B4-BAB9-37D46E73A7FE}" dt="2020-09-18T21:07:43.478" v="1" actId="20577"/>
      <pc:docMkLst>
        <pc:docMk/>
      </pc:docMkLst>
      <pc:sldChg chg="modSp">
        <pc:chgData name="Dominic Joel" userId="1cc293b189e05387" providerId="LiveId" clId="{64CD8A45-EF6D-42B4-BAB9-37D46E73A7FE}" dt="2020-09-18T21:07:43.478" v="1" actId="20577"/>
        <pc:sldMkLst>
          <pc:docMk/>
          <pc:sldMk cId="1946590178" sldId="269"/>
        </pc:sldMkLst>
        <pc:spChg chg="mod">
          <ac:chgData name="Dominic Joel" userId="1cc293b189e05387" providerId="LiveId" clId="{64CD8A45-EF6D-42B4-BAB9-37D46E73A7FE}" dt="2020-09-18T21:07:43.478" v="1" actId="20577"/>
          <ac:spMkLst>
            <pc:docMk/>
            <pc:sldMk cId="1946590178" sldId="269"/>
            <ac:spMk id="2" creationId="{CF23365F-F207-40D0-847D-7E07B7E872D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18A6-1259-4EAC-B3DF-8116E9D2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87118-ED36-426E-A185-B3FBB4B48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583-F06D-4E37-86BE-8CCCA27B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03C5C-A1C9-4F00-90B4-BB81A848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8A2D3-74D5-4DC1-ACE8-FFB8B134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1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6BDD-5149-4E4B-A1D6-32F3F828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5F664-A25C-472F-966E-03AC14E13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136A0-2521-4677-80F8-E823A4E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51F0A-631A-49D2-90C3-B34FAD77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95FEE-32E0-4CB6-BD29-93C4A926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1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89FB4-B57B-4C36-AC06-AF19F6989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F5746-61E4-4D46-8F23-C6CB8E43D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FD97-84A2-452C-AF9F-7DE69239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1381-59A4-478A-BFFE-5773566D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B02C-D511-42CD-960E-DAF3B5FB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4C06-2EE4-4605-9C4B-DD90A499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950D-4CD0-4C7C-BA30-01B14FED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52ACC-A37E-4FAE-8BC2-660EB7E76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CDDEF-E3F3-4ADC-B2C5-C5525CF5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5EF84-7BBA-4049-B977-B32693BD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C2D3-B62E-4856-8176-B0F22A8F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A3250-A814-4147-8278-1F5CA5AB5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1EE1F-282D-4A92-93BF-087759F76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1C5E7-65F1-493A-AEFB-95455393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58AFB-8036-425B-8A8A-295506FE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56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81A6-A399-4211-9B62-0688AEC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27FF-F7A6-4D8F-92BD-B0FA275C4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FF88D-9D6B-45D2-B837-A83AE456D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26E20-8741-4710-99EA-F2D04E33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2D362-CA71-4304-98BD-41AC2616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7FD11-1662-490A-BA9D-01F166AC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6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02C6-0693-400D-937A-A81FF924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90FF7-23BD-4A20-8E75-A49C8DCF3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32E9-0213-4261-9C61-D6A892114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0CE97-2FB5-47B6-924A-21A001AE5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7CDE5-1D23-4B62-885F-74DE0731E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A9390-4EB6-465F-9164-DC68F635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B48B7-6CFA-4F9A-90CC-5D59E232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F62D7A-17F8-4674-97E9-D43466CB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5885-17A0-466C-A0C9-2A046D82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0776D-DB10-4063-B773-93A78C41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065C1-5883-45B3-8258-FEE3F2DF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29522-617A-4F8D-91A6-C3C5C4B4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8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19C54-8205-4C72-93C3-8BCB01D0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149CC-F90F-4B0A-946A-9266070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C1F77-57A5-4A10-9397-5E683B8F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7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2C1-84E9-4AB4-925E-382CB773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F5A0-243B-4B16-BC90-2431B271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F03D9-98E8-4AFA-9C20-D547ED24D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EBE46-E1D4-48D7-9824-894B010A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F48A1-D69F-496F-B9F0-15E7FC4A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E50B1-CDB7-4CEC-9274-288BD9CC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6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549A-030F-4A28-9501-2DE77196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5C615-8FBB-438B-A82D-F5AA3B55A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B3844-C2A5-46CA-AF50-4771A6DA4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CA4F9-1FB2-43E8-BB74-4ABB9E5C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23B8B-9F10-4BC8-897E-A2EE0D99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D472C-7C8B-4347-8AFF-722695AE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FCEF6-0530-4EC8-B74C-A8F6DA614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4D1E8-AF86-41A1-8E48-3C8E3B28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03C21-A6DD-4A7D-827E-8EC0EAFFD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1698-2320-419C-9FB7-94EF5A9AE857}" type="datetimeFigureOut">
              <a:rPr lang="en-US" smtClean="0"/>
              <a:t>19-Sep-20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E5A97-4E7E-4968-9622-EE7E43830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8822D-3B44-4E8B-A107-51735C075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E4B82-510A-41FF-AB98-6D4694FB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0.jpeg"/><Relationship Id="rId7" Type="http://schemas.openxmlformats.org/officeDocument/2006/relationships/image" Target="../media/image4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2.jpeg"/><Relationship Id="rId7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0.png"/><Relationship Id="rId4" Type="http://schemas.openxmlformats.org/officeDocument/2006/relationships/image" Target="../media/image46.jpe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0.jpeg"/><Relationship Id="rId7" Type="http://schemas.openxmlformats.org/officeDocument/2006/relationships/image" Target="../media/image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5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jpeg"/><Relationship Id="rId7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9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F6E0-5080-439B-9E98-D494EF194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/>
          <a:lstStyle/>
          <a:p>
            <a:r>
              <a:rPr lang="en-US" b="1" dirty="0"/>
              <a:t>A N A G R A M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45C58-91DC-4C73-88F0-0B951FA2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82" y="3736552"/>
            <a:ext cx="981075" cy="962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08A9A-0405-4ED6-AF86-D71D0BA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44" y="3736552"/>
            <a:ext cx="981075" cy="962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922AD-1CA5-481B-A1C4-9C08F633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820" y="3736552"/>
            <a:ext cx="981075" cy="962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6DEDF8-E144-473B-B043-46F0E4C2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106" y="3736552"/>
            <a:ext cx="962025" cy="96202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D10DF5C-A55C-4B0B-8E86-45027A034A0A}"/>
              </a:ext>
            </a:extLst>
          </p:cNvPr>
          <p:cNvSpPr txBox="1">
            <a:spLocks/>
          </p:cNvSpPr>
          <p:nvPr/>
        </p:nvSpPr>
        <p:spPr>
          <a:xfrm>
            <a:off x="1524000" y="97335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u="sng" dirty="0">
                <a:highlight>
                  <a:srgbClr val="00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en-US" sz="72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 x Ele</a:t>
            </a:r>
            <a:r>
              <a:rPr lang="en-US" sz="7200" b="1" u="sng" dirty="0">
                <a:highlight>
                  <a:srgbClr val="FF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0FF655-60A8-465E-BC2F-3E9EC992A74F}"/>
              </a:ext>
            </a:extLst>
          </p:cNvPr>
          <p:cNvCxnSpPr>
            <a:cxnSpLocks/>
          </p:cNvCxnSpPr>
          <p:nvPr/>
        </p:nvCxnSpPr>
        <p:spPr>
          <a:xfrm>
            <a:off x="3926048" y="4127383"/>
            <a:ext cx="1149291" cy="922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B5BA5E-5CC1-4C1A-B6BB-C07CCB004393}"/>
              </a:ext>
            </a:extLst>
          </p:cNvPr>
          <p:cNvCxnSpPr>
            <a:cxnSpLocks/>
          </p:cNvCxnSpPr>
          <p:nvPr/>
        </p:nvCxnSpPr>
        <p:spPr>
          <a:xfrm>
            <a:off x="4135593" y="4127383"/>
            <a:ext cx="2080649" cy="922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17C0F-092D-40BF-9F8E-5E72EAA45256}"/>
              </a:ext>
            </a:extLst>
          </p:cNvPr>
          <p:cNvCxnSpPr>
            <a:cxnSpLocks/>
          </p:cNvCxnSpPr>
          <p:nvPr/>
        </p:nvCxnSpPr>
        <p:spPr>
          <a:xfrm flipH="1">
            <a:off x="4573525" y="4127383"/>
            <a:ext cx="711360" cy="962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171EBE-8882-4231-991E-20D3E7DB1F92}"/>
              </a:ext>
            </a:extLst>
          </p:cNvPr>
          <p:cNvCxnSpPr>
            <a:cxnSpLocks/>
          </p:cNvCxnSpPr>
          <p:nvPr/>
        </p:nvCxnSpPr>
        <p:spPr>
          <a:xfrm>
            <a:off x="5514259" y="4127383"/>
            <a:ext cx="1392858" cy="9018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55C54F-CEEA-4234-A05F-96DC60857B85}"/>
              </a:ext>
            </a:extLst>
          </p:cNvPr>
          <p:cNvCxnSpPr>
            <a:cxnSpLocks/>
          </p:cNvCxnSpPr>
          <p:nvPr/>
        </p:nvCxnSpPr>
        <p:spPr>
          <a:xfrm>
            <a:off x="6663550" y="4135095"/>
            <a:ext cx="962025" cy="9018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2BE99D-12AA-4E7F-9451-458E1C34EBB6}"/>
              </a:ext>
            </a:extLst>
          </p:cNvPr>
          <p:cNvCxnSpPr>
            <a:cxnSpLocks/>
          </p:cNvCxnSpPr>
          <p:nvPr/>
        </p:nvCxnSpPr>
        <p:spPr>
          <a:xfrm flipH="1">
            <a:off x="5880300" y="4217565"/>
            <a:ext cx="1091185" cy="832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F3B6DE-AA4E-467E-88DB-BAC716E0565B}"/>
              </a:ext>
            </a:extLst>
          </p:cNvPr>
          <p:cNvCxnSpPr>
            <a:cxnSpLocks/>
          </p:cNvCxnSpPr>
          <p:nvPr/>
        </p:nvCxnSpPr>
        <p:spPr>
          <a:xfrm flipH="1">
            <a:off x="3978110" y="4150452"/>
            <a:ext cx="4100817" cy="899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528C67-9877-4902-8ACE-96E7E0040A8E}"/>
              </a:ext>
            </a:extLst>
          </p:cNvPr>
          <p:cNvCxnSpPr>
            <a:cxnSpLocks/>
          </p:cNvCxnSpPr>
          <p:nvPr/>
        </p:nvCxnSpPr>
        <p:spPr>
          <a:xfrm>
            <a:off x="8290353" y="4150452"/>
            <a:ext cx="16721" cy="8556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8" name="Picture 6" descr="Periodic Table Of The Elements Turns 150 | WUWM">
            <a:extLst>
              <a:ext uri="{FF2B5EF4-FFF2-40B4-BE49-F238E27FC236}">
                <a16:creationId xmlns:a16="http://schemas.microsoft.com/office/drawing/2014/main" id="{5D907F53-3DD7-46AA-A099-4090B933E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1"/>
          <a:stretch/>
        </p:blipFill>
        <p:spPr bwMode="auto">
          <a:xfrm>
            <a:off x="4751790" y="360726"/>
            <a:ext cx="2688419" cy="16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9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9)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4203776" y="5841380"/>
            <a:ext cx="1709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Aluminium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193187" y="5841380"/>
            <a:ext cx="173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Oxygen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6178064" y="5841797"/>
            <a:ext cx="175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Potassium</a:t>
            </a:r>
          </a:p>
        </p:txBody>
      </p:sp>
      <p:sp>
        <p:nvSpPr>
          <p:cNvPr id="3" name="AutoShape 8" descr="Flag of Mongolia - Wikipedia">
            <a:extLst>
              <a:ext uri="{FF2B5EF4-FFF2-40B4-BE49-F238E27FC236}">
                <a16:creationId xmlns:a16="http://schemas.microsoft.com/office/drawing/2014/main" id="{3C7EE115-C1A6-4B73-8EB6-5C89DBBEC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5581" y="2246969"/>
            <a:ext cx="22646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D3AAE-C5ED-44C2-901B-9F0CC75A7124}"/>
              </a:ext>
            </a:extLst>
          </p:cNvPr>
          <p:cNvSpPr txBox="1"/>
          <p:nvPr/>
        </p:nvSpPr>
        <p:spPr>
          <a:xfrm>
            <a:off x="8190517" y="5841380"/>
            <a:ext cx="1785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Iodine</a:t>
            </a:r>
          </a:p>
        </p:txBody>
      </p:sp>
      <p:sp>
        <p:nvSpPr>
          <p:cNvPr id="4" name="AutoShape 8" descr="Flag of Brunei - Wikipedia">
            <a:extLst>
              <a:ext uri="{FF2B5EF4-FFF2-40B4-BE49-F238E27FC236}">
                <a16:creationId xmlns:a16="http://schemas.microsoft.com/office/drawing/2014/main" id="{66426082-F698-4D2D-B8F5-2FFB1ABFA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4601" y="372243"/>
            <a:ext cx="88464" cy="1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B179C-021A-4087-9CFB-5C81FCCD7371}"/>
              </a:ext>
            </a:extLst>
          </p:cNvPr>
          <p:cNvSpPr txBox="1"/>
          <p:nvPr/>
        </p:nvSpPr>
        <p:spPr>
          <a:xfrm>
            <a:off x="2184704" y="5841380"/>
            <a:ext cx="176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Arsenic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A63C9-2DEF-4825-B9C4-91F14AE77B8F}"/>
              </a:ext>
            </a:extLst>
          </p:cNvPr>
          <p:cNvSpPr txBox="1"/>
          <p:nvPr/>
        </p:nvSpPr>
        <p:spPr>
          <a:xfrm>
            <a:off x="10253864" y="5823196"/>
            <a:ext cx="173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Vanadium</a:t>
            </a:r>
          </a:p>
        </p:txBody>
      </p:sp>
      <p:pic>
        <p:nvPicPr>
          <p:cNvPr id="22" name="Picture 10" descr="Iodine - Wikipedia">
            <a:extLst>
              <a:ext uri="{FF2B5EF4-FFF2-40B4-BE49-F238E27FC236}">
                <a16:creationId xmlns:a16="http://schemas.microsoft.com/office/drawing/2014/main" id="{5803E4C3-BF07-4BE4-8DBB-4F7F4FAF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325" y="4575722"/>
            <a:ext cx="1739921" cy="117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otassium | Definition, Properties, &amp; Reactions | Britannica">
            <a:extLst>
              <a:ext uri="{FF2B5EF4-FFF2-40B4-BE49-F238E27FC236}">
                <a16:creationId xmlns:a16="http://schemas.microsoft.com/office/drawing/2014/main" id="{F64DED9E-FAE1-42EB-90EA-1A147EE8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86" y="4575722"/>
            <a:ext cx="1739921" cy="11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Vanadium - Alchetron, The Free Social Encyclopedia">
            <a:extLst>
              <a:ext uri="{FF2B5EF4-FFF2-40B4-BE49-F238E27FC236}">
                <a16:creationId xmlns:a16="http://schemas.microsoft.com/office/drawing/2014/main" id="{4CF43EB6-7A7B-459F-8F09-2F7B4DA5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64" y="4575722"/>
            <a:ext cx="1709439" cy="11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luminium - Wikipedia">
            <a:extLst>
              <a:ext uri="{FF2B5EF4-FFF2-40B4-BE49-F238E27FC236}">
                <a16:creationId xmlns:a16="http://schemas.microsoft.com/office/drawing/2014/main" id="{D2AD1935-BCC4-4C77-A75A-624894D5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76" y="4575722"/>
            <a:ext cx="1709439" cy="11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arsenic | Definition, Symbol, Uses, &amp; Facts | Britannica">
            <a:extLst>
              <a:ext uri="{FF2B5EF4-FFF2-40B4-BE49-F238E27FC236}">
                <a16:creationId xmlns:a16="http://schemas.microsoft.com/office/drawing/2014/main" id="{A32E498B-EDF4-4876-99F4-561E458C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54" y="4582876"/>
            <a:ext cx="1765377" cy="11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Oxygen â a critical, but overlooked, nutrient | The Nutrition Society">
            <a:extLst>
              <a:ext uri="{FF2B5EF4-FFF2-40B4-BE49-F238E27FC236}">
                <a16:creationId xmlns:a16="http://schemas.microsoft.com/office/drawing/2014/main" id="{40DC916C-792E-4897-A5C9-3045F325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" y="4582876"/>
            <a:ext cx="1739921" cy="117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Flag of Slovakia - Wikipedia">
            <a:extLst>
              <a:ext uri="{FF2B5EF4-FFF2-40B4-BE49-F238E27FC236}">
                <a16:creationId xmlns:a16="http://schemas.microsoft.com/office/drawing/2014/main" id="{D5E1FDC3-6BEF-49B3-AE13-48AD6FE0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70"/>
            <a:ext cx="3538538" cy="23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3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10)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4160568" y="5841380"/>
            <a:ext cx="175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Lutetium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70989" y="5841380"/>
            <a:ext cx="176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Uranium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6185476" y="5841797"/>
            <a:ext cx="176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Xenon</a:t>
            </a:r>
          </a:p>
        </p:txBody>
      </p:sp>
      <p:sp>
        <p:nvSpPr>
          <p:cNvPr id="3" name="AutoShape 8" descr="Flag of Mongolia - Wikipedia">
            <a:extLst>
              <a:ext uri="{FF2B5EF4-FFF2-40B4-BE49-F238E27FC236}">
                <a16:creationId xmlns:a16="http://schemas.microsoft.com/office/drawing/2014/main" id="{3C7EE115-C1A6-4B73-8EB6-5C89DBBEC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5581" y="2246969"/>
            <a:ext cx="22646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D3AAE-C5ED-44C2-901B-9F0CC75A7124}"/>
              </a:ext>
            </a:extLst>
          </p:cNvPr>
          <p:cNvSpPr txBox="1"/>
          <p:nvPr/>
        </p:nvSpPr>
        <p:spPr>
          <a:xfrm>
            <a:off x="8223113" y="5841380"/>
            <a:ext cx="175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Rubidium</a:t>
            </a:r>
          </a:p>
        </p:txBody>
      </p:sp>
      <p:sp>
        <p:nvSpPr>
          <p:cNvPr id="4" name="AutoShape 8" descr="Flag of Brunei - Wikipedia">
            <a:extLst>
              <a:ext uri="{FF2B5EF4-FFF2-40B4-BE49-F238E27FC236}">
                <a16:creationId xmlns:a16="http://schemas.microsoft.com/office/drawing/2014/main" id="{66426082-F698-4D2D-B8F5-2FFB1ABFA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4601" y="372243"/>
            <a:ext cx="88464" cy="1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Flag of Brunei | Britannica">
            <a:extLst>
              <a:ext uri="{FF2B5EF4-FFF2-40B4-BE49-F238E27FC236}">
                <a16:creationId xmlns:a16="http://schemas.microsoft.com/office/drawing/2014/main" id="{1ED643B3-8F03-4521-AC43-81A249CB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25845"/>
            <a:ext cx="3538538" cy="23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Xenon - Wikipedia">
            <a:extLst>
              <a:ext uri="{FF2B5EF4-FFF2-40B4-BE49-F238E27FC236}">
                <a16:creationId xmlns:a16="http://schemas.microsoft.com/office/drawing/2014/main" id="{EB515D9F-77F0-4469-BF77-06121477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77" y="4575722"/>
            <a:ext cx="1765377" cy="11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gnesium Element: (Properties + Uses + Facts) - Science4Fun">
            <a:extLst>
              <a:ext uri="{FF2B5EF4-FFF2-40B4-BE49-F238E27FC236}">
                <a16:creationId xmlns:a16="http://schemas.microsoft.com/office/drawing/2014/main" id="{69888D9F-91C4-41A7-9709-B41DA8FB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565" y="4575723"/>
            <a:ext cx="1765377" cy="11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CB179C-021A-4087-9CFB-5C81FCCD7371}"/>
              </a:ext>
            </a:extLst>
          </p:cNvPr>
          <p:cNvSpPr txBox="1"/>
          <p:nvPr/>
        </p:nvSpPr>
        <p:spPr>
          <a:xfrm>
            <a:off x="2097220" y="5841380"/>
            <a:ext cx="175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Magnesium</a:t>
            </a:r>
          </a:p>
        </p:txBody>
      </p:sp>
      <p:pic>
        <p:nvPicPr>
          <p:cNvPr id="9222" name="Picture 6" descr="Lutetium Facts - Atomic Number 71 or Lu">
            <a:extLst>
              <a:ext uri="{FF2B5EF4-FFF2-40B4-BE49-F238E27FC236}">
                <a16:creationId xmlns:a16="http://schemas.microsoft.com/office/drawing/2014/main" id="{EA50A47D-6670-4F05-BC6E-C87FF1B20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67" y="4575724"/>
            <a:ext cx="1752649" cy="11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acts About Uranium | Live Science">
            <a:extLst>
              <a:ext uri="{FF2B5EF4-FFF2-40B4-BE49-F238E27FC236}">
                <a16:creationId xmlns:a16="http://schemas.microsoft.com/office/drawing/2014/main" id="{7A48CBA3-732A-4E15-9060-C2F4DA052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11067" r="19038" b="9886"/>
          <a:stretch/>
        </p:blipFill>
        <p:spPr bwMode="auto">
          <a:xfrm>
            <a:off x="84766" y="4575722"/>
            <a:ext cx="1752649" cy="117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acts about the Elements: Rubidium | 2019-09-25 | Industrial Heating">
            <a:extLst>
              <a:ext uri="{FF2B5EF4-FFF2-40B4-BE49-F238E27FC236}">
                <a16:creationId xmlns:a16="http://schemas.microsoft.com/office/drawing/2014/main" id="{21BE1C17-A1B1-42E0-9B54-9EA874E2C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9548" r="2756" b="9548"/>
          <a:stretch/>
        </p:blipFill>
        <p:spPr bwMode="auto">
          <a:xfrm>
            <a:off x="8223115" y="4575723"/>
            <a:ext cx="1752649" cy="117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CA63C9-2DEF-4825-B9C4-91F14AE77B8F}"/>
              </a:ext>
            </a:extLst>
          </p:cNvPr>
          <p:cNvSpPr txBox="1"/>
          <p:nvPr/>
        </p:nvSpPr>
        <p:spPr>
          <a:xfrm>
            <a:off x="10253864" y="5823196"/>
            <a:ext cx="173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Oxygen</a:t>
            </a:r>
          </a:p>
        </p:txBody>
      </p:sp>
      <p:pic>
        <p:nvPicPr>
          <p:cNvPr id="25" name="Picture 6" descr="Oxygen â a critical, but overlooked, nutrient | The Nutrition Society">
            <a:extLst>
              <a:ext uri="{FF2B5EF4-FFF2-40B4-BE49-F238E27FC236}">
                <a16:creationId xmlns:a16="http://schemas.microsoft.com/office/drawing/2014/main" id="{D7FC0423-B444-4931-852F-40CE3565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89" y="4575722"/>
            <a:ext cx="1739921" cy="117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lag of Luxembourg image and meaning Luxembourg flag - country flags">
            <a:extLst>
              <a:ext uri="{FF2B5EF4-FFF2-40B4-BE49-F238E27FC236}">
                <a16:creationId xmlns:a16="http://schemas.microsoft.com/office/drawing/2014/main" id="{BF09EB60-43C2-41A3-A2B2-D9502948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6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0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2E818-66CB-430D-B3D4-E6327B3E3ED8}"/>
              </a:ext>
            </a:extLst>
          </p:cNvPr>
          <p:cNvSpPr txBox="1"/>
          <p:nvPr/>
        </p:nvSpPr>
        <p:spPr>
          <a:xfrm>
            <a:off x="5011911" y="5891217"/>
            <a:ext cx="246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Cerium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1924E-E394-4F70-BA95-0E0C390984BA}"/>
              </a:ext>
            </a:extLst>
          </p:cNvPr>
          <p:cNvSpPr txBox="1"/>
          <p:nvPr/>
        </p:nvSpPr>
        <p:spPr>
          <a:xfrm>
            <a:off x="8383320" y="5891217"/>
            <a:ext cx="246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Germanium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1C57-D7A1-496C-88B0-299BCE698475}"/>
              </a:ext>
            </a:extLst>
          </p:cNvPr>
          <p:cNvSpPr txBox="1"/>
          <p:nvPr/>
        </p:nvSpPr>
        <p:spPr>
          <a:xfrm>
            <a:off x="1636135" y="5894820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Rhenium</a:t>
            </a:r>
          </a:p>
        </p:txBody>
      </p:sp>
      <p:sp>
        <p:nvSpPr>
          <p:cNvPr id="3" name="AutoShape 6" descr="Flag of Libya - Wikipedia">
            <a:extLst>
              <a:ext uri="{FF2B5EF4-FFF2-40B4-BE49-F238E27FC236}">
                <a16:creationId xmlns:a16="http://schemas.microsoft.com/office/drawing/2014/main" id="{3A5BFF19-C114-4DD5-B935-88188D9244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Rhenium - Wikipedia">
            <a:extLst>
              <a:ext uri="{FF2B5EF4-FFF2-40B4-BE49-F238E27FC236}">
                <a16:creationId xmlns:a16="http://schemas.microsoft.com/office/drawing/2014/main" id="{980EEFEC-B3DB-42C4-B150-9E5A82CB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62" y="4039237"/>
            <a:ext cx="2469703" cy="185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erium - Wikipedia">
            <a:extLst>
              <a:ext uri="{FF2B5EF4-FFF2-40B4-BE49-F238E27FC236}">
                <a16:creationId xmlns:a16="http://schemas.microsoft.com/office/drawing/2014/main" id="{B84FD38D-36C5-4EEC-97B0-464D1F1B8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48" y="4042837"/>
            <a:ext cx="2469703" cy="18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Germanium Metal Crystal Chunks 25 Grams 99.999% Pure Element Sample Ge From  the Periodic Element Guys at an unbeatable price.: Amazon.co.uk: Business,  Industry &amp; Science">
            <a:extLst>
              <a:ext uri="{FF2B5EF4-FFF2-40B4-BE49-F238E27FC236}">
                <a16:creationId xmlns:a16="http://schemas.microsoft.com/office/drawing/2014/main" id="{21082A25-F6BC-46EC-BA2A-D0A6DA7D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686" y="4046438"/>
            <a:ext cx="2466974" cy="18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63CD18C0-762E-4E1A-87D6-3CFBB891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21617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7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2)</a:t>
            </a:r>
          </a:p>
        </p:txBody>
      </p:sp>
      <p:pic>
        <p:nvPicPr>
          <p:cNvPr id="1026" name="Picture 2" descr="Sodium - Wikipedia">
            <a:extLst>
              <a:ext uri="{FF2B5EF4-FFF2-40B4-BE49-F238E27FC236}">
                <a16:creationId xmlns:a16="http://schemas.microsoft.com/office/drawing/2014/main" id="{17B3F76B-DE9A-4EB3-8DC9-F3DBEC83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68" y="4043368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2430E-6F96-43DC-B471-286CFAF5F523}"/>
              </a:ext>
            </a:extLst>
          </p:cNvPr>
          <p:cNvSpPr txBox="1"/>
          <p:nvPr/>
        </p:nvSpPr>
        <p:spPr>
          <a:xfrm>
            <a:off x="1492167" y="5892275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Sodium</a:t>
            </a:r>
          </a:p>
        </p:txBody>
      </p:sp>
      <p:pic>
        <p:nvPicPr>
          <p:cNvPr id="1028" name="Picture 4" descr="Silver Element: (Information + Properties + Facts) - Science4Fun">
            <a:extLst>
              <a:ext uri="{FF2B5EF4-FFF2-40B4-BE49-F238E27FC236}">
                <a16:creationId xmlns:a16="http://schemas.microsoft.com/office/drawing/2014/main" id="{CE71E89D-BE05-4F31-AD03-20218AD1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990104"/>
            <a:ext cx="2324100" cy="190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2E818-66CB-430D-B3D4-E6327B3E3ED8}"/>
              </a:ext>
            </a:extLst>
          </p:cNvPr>
          <p:cNvSpPr txBox="1"/>
          <p:nvPr/>
        </p:nvSpPr>
        <p:spPr>
          <a:xfrm>
            <a:off x="4791075" y="5891218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Silver</a:t>
            </a:r>
          </a:p>
        </p:txBody>
      </p:sp>
      <p:pic>
        <p:nvPicPr>
          <p:cNvPr id="1030" name="Picture 6" descr="hydrogen gas cylinder price | ESCOO">
            <a:extLst>
              <a:ext uri="{FF2B5EF4-FFF2-40B4-BE49-F238E27FC236}">
                <a16:creationId xmlns:a16="http://schemas.microsoft.com/office/drawing/2014/main" id="{3B1C3683-07A9-4023-83D4-64B0F35E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57" y="3318406"/>
            <a:ext cx="1904270" cy="24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1924E-E394-4F70-BA95-0E0C390984BA}"/>
              </a:ext>
            </a:extLst>
          </p:cNvPr>
          <p:cNvSpPr txBox="1"/>
          <p:nvPr/>
        </p:nvSpPr>
        <p:spPr>
          <a:xfrm>
            <a:off x="8089982" y="5891218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Hydrogen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6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2E818-66CB-430D-B3D4-E6327B3E3ED8}"/>
              </a:ext>
            </a:extLst>
          </p:cNvPr>
          <p:cNvSpPr txBox="1"/>
          <p:nvPr/>
        </p:nvSpPr>
        <p:spPr>
          <a:xfrm>
            <a:off x="4862512" y="5891217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Barium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1924E-E394-4F70-BA95-0E0C390984BA}"/>
              </a:ext>
            </a:extLst>
          </p:cNvPr>
          <p:cNvSpPr txBox="1"/>
          <p:nvPr/>
        </p:nvSpPr>
        <p:spPr>
          <a:xfrm>
            <a:off x="8088890" y="5891217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Lithium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1C57-D7A1-496C-88B0-299BCE698475}"/>
              </a:ext>
            </a:extLst>
          </p:cNvPr>
          <p:cNvSpPr txBox="1"/>
          <p:nvPr/>
        </p:nvSpPr>
        <p:spPr>
          <a:xfrm>
            <a:off x="1636135" y="5894820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Yttrium</a:t>
            </a:r>
          </a:p>
        </p:txBody>
      </p:sp>
      <p:pic>
        <p:nvPicPr>
          <p:cNvPr id="11" name="Picture 4" descr="Lithium Mining Today May Influence What You Drive In the Future">
            <a:extLst>
              <a:ext uri="{FF2B5EF4-FFF2-40B4-BE49-F238E27FC236}">
                <a16:creationId xmlns:a16="http://schemas.microsoft.com/office/drawing/2014/main" id="{A3208218-103B-4267-A42C-81384D767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2" b="9399"/>
          <a:stretch/>
        </p:blipFill>
        <p:spPr bwMode="auto">
          <a:xfrm>
            <a:off x="8089436" y="4042838"/>
            <a:ext cx="2468066" cy="18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acts About Barium | Live Science">
            <a:extLst>
              <a:ext uri="{FF2B5EF4-FFF2-40B4-BE49-F238E27FC236}">
                <a16:creationId xmlns:a16="http://schemas.microsoft.com/office/drawing/2014/main" id="{58DEDB50-2792-4B67-98A0-0D70AB44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248" y="4042839"/>
            <a:ext cx="2321802" cy="18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cts About Yttrium | Live Science">
            <a:extLst>
              <a:ext uri="{FF2B5EF4-FFF2-40B4-BE49-F238E27FC236}">
                <a16:creationId xmlns:a16="http://schemas.microsoft.com/office/drawing/2014/main" id="{D219AE61-BEC0-4A22-8045-B0EB4B16C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8359"/>
          <a:stretch/>
        </p:blipFill>
        <p:spPr bwMode="auto">
          <a:xfrm>
            <a:off x="1635043" y="4042839"/>
            <a:ext cx="2468067" cy="18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Flag of Libya - Wikipedia">
            <a:extLst>
              <a:ext uri="{FF2B5EF4-FFF2-40B4-BE49-F238E27FC236}">
                <a16:creationId xmlns:a16="http://schemas.microsoft.com/office/drawing/2014/main" id="{3A5BFF19-C114-4DD5-B935-88188D9244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Flag of Libya - Wikipedia">
            <a:extLst>
              <a:ext uri="{FF2B5EF4-FFF2-40B4-BE49-F238E27FC236}">
                <a16:creationId xmlns:a16="http://schemas.microsoft.com/office/drawing/2014/main" id="{D960CB47-0B34-427D-902C-B71FB615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4)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3660239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Bromine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955253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Neon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6365715" y="5841797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Uranium</a:t>
            </a:r>
          </a:p>
        </p:txBody>
      </p:sp>
      <p:sp>
        <p:nvSpPr>
          <p:cNvPr id="3" name="AutoShape 8" descr="Flag of Mongolia - Wikipedia">
            <a:extLst>
              <a:ext uri="{FF2B5EF4-FFF2-40B4-BE49-F238E27FC236}">
                <a16:creationId xmlns:a16="http://schemas.microsoft.com/office/drawing/2014/main" id="{3C7EE115-C1A6-4B73-8EB6-5C89DBBEC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5581" y="2246969"/>
            <a:ext cx="22646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Facts About Bromine | Live Science">
            <a:extLst>
              <a:ext uri="{FF2B5EF4-FFF2-40B4-BE49-F238E27FC236}">
                <a16:creationId xmlns:a16="http://schemas.microsoft.com/office/drawing/2014/main" id="{C1C300AF-D250-48DD-B560-157165B0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39" y="4327528"/>
            <a:ext cx="2165775" cy="14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acts About Uranium | Live Science">
            <a:extLst>
              <a:ext uri="{FF2B5EF4-FFF2-40B4-BE49-F238E27FC236}">
                <a16:creationId xmlns:a16="http://schemas.microsoft.com/office/drawing/2014/main" id="{3EC3DBB5-A07F-4993-9C1F-F4482C5CB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11067" r="19038" b="9886"/>
          <a:stretch/>
        </p:blipFill>
        <p:spPr bwMode="auto">
          <a:xfrm>
            <a:off x="6365986" y="4327528"/>
            <a:ext cx="2165775" cy="14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odine - Wikipedia">
            <a:extLst>
              <a:ext uri="{FF2B5EF4-FFF2-40B4-BE49-F238E27FC236}">
                <a16:creationId xmlns:a16="http://schemas.microsoft.com/office/drawing/2014/main" id="{120A5312-45C5-41F2-8D67-2AA3920D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107" y="4327528"/>
            <a:ext cx="216631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5D3AAE-C5ED-44C2-901B-9F0CC75A7124}"/>
              </a:ext>
            </a:extLst>
          </p:cNvPr>
          <p:cNvSpPr txBox="1"/>
          <p:nvPr/>
        </p:nvSpPr>
        <p:spPr>
          <a:xfrm>
            <a:off x="9070107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Iodine</a:t>
            </a:r>
          </a:p>
        </p:txBody>
      </p:sp>
      <p:pic>
        <p:nvPicPr>
          <p:cNvPr id="4102" name="Picture 6" descr="Neon - Wikipedia">
            <a:extLst>
              <a:ext uri="{FF2B5EF4-FFF2-40B4-BE49-F238E27FC236}">
                <a16:creationId xmlns:a16="http://schemas.microsoft.com/office/drawing/2014/main" id="{E15AB576-A504-47C1-BDD8-44CF7C30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3" y="4327528"/>
            <a:ext cx="2165014" cy="14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Flag of Brunei - Wikipedia">
            <a:extLst>
              <a:ext uri="{FF2B5EF4-FFF2-40B4-BE49-F238E27FC236}">
                <a16:creationId xmlns:a16="http://schemas.microsoft.com/office/drawing/2014/main" id="{66426082-F698-4D2D-B8F5-2FFB1ABFA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4601" y="372243"/>
            <a:ext cx="88464" cy="1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Flag of Brunei | Britannica">
            <a:extLst>
              <a:ext uri="{FF2B5EF4-FFF2-40B4-BE49-F238E27FC236}">
                <a16:creationId xmlns:a16="http://schemas.microsoft.com/office/drawing/2014/main" id="{1ED643B3-8F03-4521-AC43-81A249CB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25845"/>
            <a:ext cx="3538538" cy="23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8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5)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3660239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955253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Boron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6365715" y="5841797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Lawrencium</a:t>
            </a:r>
          </a:p>
        </p:txBody>
      </p:sp>
      <p:sp>
        <p:nvSpPr>
          <p:cNvPr id="3" name="AutoShape 8" descr="Flag of Mongolia - Wikipedia">
            <a:extLst>
              <a:ext uri="{FF2B5EF4-FFF2-40B4-BE49-F238E27FC236}">
                <a16:creationId xmlns:a16="http://schemas.microsoft.com/office/drawing/2014/main" id="{3C7EE115-C1A6-4B73-8EB6-5C89DBBEC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5581" y="2246969"/>
            <a:ext cx="22646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D3AAE-C5ED-44C2-901B-9F0CC75A7124}"/>
              </a:ext>
            </a:extLst>
          </p:cNvPr>
          <p:cNvSpPr txBox="1"/>
          <p:nvPr/>
        </p:nvSpPr>
        <p:spPr>
          <a:xfrm>
            <a:off x="9070107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Selenium</a:t>
            </a:r>
          </a:p>
        </p:txBody>
      </p:sp>
      <p:sp>
        <p:nvSpPr>
          <p:cNvPr id="4" name="AutoShape 8" descr="Flag of Brunei - Wikipedia">
            <a:extLst>
              <a:ext uri="{FF2B5EF4-FFF2-40B4-BE49-F238E27FC236}">
                <a16:creationId xmlns:a16="http://schemas.microsoft.com/office/drawing/2014/main" id="{66426082-F698-4D2D-B8F5-2FFB1ABFA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4601" y="372243"/>
            <a:ext cx="88464" cy="1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Flag of Brunei | Britannica">
            <a:extLst>
              <a:ext uri="{FF2B5EF4-FFF2-40B4-BE49-F238E27FC236}">
                <a16:creationId xmlns:a16="http://schemas.microsoft.com/office/drawing/2014/main" id="{1ED643B3-8F03-4521-AC43-81A249CB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25845"/>
            <a:ext cx="3538538" cy="23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Boron - Wikipedia">
            <a:extLst>
              <a:ext uri="{FF2B5EF4-FFF2-40B4-BE49-F238E27FC236}">
                <a16:creationId xmlns:a16="http://schemas.microsoft.com/office/drawing/2014/main" id="{FD95BACF-95BF-4CCC-81C8-BC4EBE924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92" y="4327527"/>
            <a:ext cx="2165775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nformation On Gold Element And Its Properties">
            <a:extLst>
              <a:ext uri="{FF2B5EF4-FFF2-40B4-BE49-F238E27FC236}">
                <a16:creationId xmlns:a16="http://schemas.microsoft.com/office/drawing/2014/main" id="{CC9FA88D-4B81-4DF3-A3F1-EC9F0C41C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13" y="4327527"/>
            <a:ext cx="2165775" cy="14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Lawrencium - Element information, properties and uses | Periodic Table">
            <a:extLst>
              <a:ext uri="{FF2B5EF4-FFF2-40B4-BE49-F238E27FC236}">
                <a16:creationId xmlns:a16="http://schemas.microsoft.com/office/drawing/2014/main" id="{247E8875-A087-4D32-A51B-61FF5550E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0" b="14558"/>
          <a:stretch/>
        </p:blipFill>
        <p:spPr bwMode="auto">
          <a:xfrm>
            <a:off x="6362734" y="4322688"/>
            <a:ext cx="2165775" cy="144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Selenium - Wikipedia">
            <a:extLst>
              <a:ext uri="{FF2B5EF4-FFF2-40B4-BE49-F238E27FC236}">
                <a16:creationId xmlns:a16="http://schemas.microsoft.com/office/drawing/2014/main" id="{B808F66C-9E94-4ECE-BE95-684E9C0FF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855" y="4326825"/>
            <a:ext cx="2165775" cy="144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Belarus flag">
            <a:extLst>
              <a:ext uri="{FF2B5EF4-FFF2-40B4-BE49-F238E27FC236}">
                <a16:creationId xmlns:a16="http://schemas.microsoft.com/office/drawing/2014/main" id="{B8080248-03AD-45E5-981F-52433B33A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85"/>
          <a:stretch/>
        </p:blipFill>
        <p:spPr bwMode="auto">
          <a:xfrm>
            <a:off x="4326731" y="1230969"/>
            <a:ext cx="3538538" cy="23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0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2E818-66CB-430D-B3D4-E6327B3E3ED8}"/>
              </a:ext>
            </a:extLst>
          </p:cNvPr>
          <p:cNvSpPr txBox="1"/>
          <p:nvPr/>
        </p:nvSpPr>
        <p:spPr>
          <a:xfrm>
            <a:off x="5012843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Cobalt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2661649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Calcium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310454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Radium</a:t>
            </a:r>
          </a:p>
        </p:txBody>
      </p:sp>
      <p:pic>
        <p:nvPicPr>
          <p:cNvPr id="2058" name="Picture 10" descr="Iodine - Wikipedia">
            <a:extLst>
              <a:ext uri="{FF2B5EF4-FFF2-40B4-BE49-F238E27FC236}">
                <a16:creationId xmlns:a16="http://schemas.microsoft.com/office/drawing/2014/main" id="{5614FC58-C28F-463C-BC35-51388EC8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53" y="4327528"/>
            <a:ext cx="216631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7362953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Iodine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777B-0A35-4C7A-AF04-85972FDCF03D}"/>
              </a:ext>
            </a:extLst>
          </p:cNvPr>
          <p:cNvSpPr txBox="1"/>
          <p:nvPr/>
        </p:nvSpPr>
        <p:spPr>
          <a:xfrm>
            <a:off x="10565336" y="4430749"/>
            <a:ext cx="146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Tennessine</a:t>
            </a:r>
            <a:endParaRPr lang="en-US" sz="2000" b="1" dirty="0"/>
          </a:p>
        </p:txBody>
      </p:sp>
      <p:pic>
        <p:nvPicPr>
          <p:cNvPr id="2064" name="Picture 16" descr="Flag of Ethiopia - Wikipedia">
            <a:extLst>
              <a:ext uri="{FF2B5EF4-FFF2-40B4-BE49-F238E27FC236}">
                <a16:creationId xmlns:a16="http://schemas.microsoft.com/office/drawing/2014/main" id="{6281EC87-FDCD-41CC-B7FA-116671D8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obalt - Wikipedia">
            <a:extLst>
              <a:ext uri="{FF2B5EF4-FFF2-40B4-BE49-F238E27FC236}">
                <a16:creationId xmlns:a16="http://schemas.microsoft.com/office/drawing/2014/main" id="{0E9B4104-8999-426F-A1FE-AB8A5BC18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59" y="4327528"/>
            <a:ext cx="2165233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ium Element: (Properties, Uses, and Discovery) - Science4Fun">
            <a:extLst>
              <a:ext uri="{FF2B5EF4-FFF2-40B4-BE49-F238E27FC236}">
                <a16:creationId xmlns:a16="http://schemas.microsoft.com/office/drawing/2014/main" id="{10E48EC8-9C27-478C-9EFD-1232D8F3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48" y="4327527"/>
            <a:ext cx="216415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rie Curie: Discovering Radium (In Her Own Words) - BRIEF Exhibit">
            <a:extLst>
              <a:ext uri="{FF2B5EF4-FFF2-40B4-BE49-F238E27FC236}">
                <a16:creationId xmlns:a16="http://schemas.microsoft.com/office/drawing/2014/main" id="{1E3A2F24-838B-40DD-952C-6E3FD7401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5318" r="6683" b="7513"/>
          <a:stretch/>
        </p:blipFill>
        <p:spPr bwMode="auto">
          <a:xfrm>
            <a:off x="312079" y="4327527"/>
            <a:ext cx="216415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ennessine - Element information, properties and uses | Periodic Table">
            <a:extLst>
              <a:ext uri="{FF2B5EF4-FFF2-40B4-BE49-F238E27FC236}">
                <a16:creationId xmlns:a16="http://schemas.microsoft.com/office/drawing/2014/main" id="{53975994-27C2-4E3F-8515-AD6566B2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13" y="4327527"/>
            <a:ext cx="216415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sta Rica flag">
            <a:extLst>
              <a:ext uri="{FF2B5EF4-FFF2-40B4-BE49-F238E27FC236}">
                <a16:creationId xmlns:a16="http://schemas.microsoft.com/office/drawing/2014/main" id="{DB8C82DD-A3F5-4BE9-8EE8-95D2C5F67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8"/>
            <a:ext cx="3538538" cy="23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A60F2-C739-4C6B-8E2D-E6B3BDD9734D}"/>
              </a:ext>
            </a:extLst>
          </p:cNvPr>
          <p:cNvSpPr txBox="1"/>
          <p:nvPr/>
        </p:nvSpPr>
        <p:spPr>
          <a:xfrm>
            <a:off x="9713062" y="5841380"/>
            <a:ext cx="216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Tennessine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4681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2E818-66CB-430D-B3D4-E6327B3E3ED8}"/>
              </a:ext>
            </a:extLst>
          </p:cNvPr>
          <p:cNvSpPr txBox="1"/>
          <p:nvPr/>
        </p:nvSpPr>
        <p:spPr>
          <a:xfrm>
            <a:off x="5012843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Gallium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xygen â a critical, but overlooked, nutrient | The Nutrition Society">
            <a:extLst>
              <a:ext uri="{FF2B5EF4-FFF2-40B4-BE49-F238E27FC236}">
                <a16:creationId xmlns:a16="http://schemas.microsoft.com/office/drawing/2014/main" id="{807CB332-FF1E-44BC-A63F-BE66666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688" y="4327529"/>
            <a:ext cx="216740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2661649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Manganese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310454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Lithium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7362953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Oxygen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777B-0A35-4C7A-AF04-85972FDCF03D}"/>
              </a:ext>
            </a:extLst>
          </p:cNvPr>
          <p:cNvSpPr txBox="1"/>
          <p:nvPr/>
        </p:nvSpPr>
        <p:spPr>
          <a:xfrm>
            <a:off x="9715230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Oxygen</a:t>
            </a:r>
          </a:p>
        </p:txBody>
      </p:sp>
      <p:pic>
        <p:nvPicPr>
          <p:cNvPr id="2064" name="Picture 16" descr="Flag of Ethiopia - Wikipedia">
            <a:extLst>
              <a:ext uri="{FF2B5EF4-FFF2-40B4-BE49-F238E27FC236}">
                <a16:creationId xmlns:a16="http://schemas.microsoft.com/office/drawing/2014/main" id="{6281EC87-FDCD-41CC-B7FA-116671D8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Oxygen â a critical, but overlooked, nutrient | The Nutrition Society">
            <a:extLst>
              <a:ext uri="{FF2B5EF4-FFF2-40B4-BE49-F238E27FC236}">
                <a16:creationId xmlns:a16="http://schemas.microsoft.com/office/drawing/2014/main" id="{62DCD883-0987-49BA-8A10-0D1F43B8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53" y="4327529"/>
            <a:ext cx="216740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ganese - Wikipedia">
            <a:extLst>
              <a:ext uri="{FF2B5EF4-FFF2-40B4-BE49-F238E27FC236}">
                <a16:creationId xmlns:a16="http://schemas.microsoft.com/office/drawing/2014/main" id="{CB536814-D9B9-4E54-9728-217F735E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31" y="4327528"/>
            <a:ext cx="216577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thium Mining Today May Influence What You Drive In the Future">
            <a:extLst>
              <a:ext uri="{FF2B5EF4-FFF2-40B4-BE49-F238E27FC236}">
                <a16:creationId xmlns:a16="http://schemas.microsoft.com/office/drawing/2014/main" id="{C9A7709D-B793-4290-B192-9C99EB3F6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2" b="9399"/>
          <a:stretch/>
        </p:blipFill>
        <p:spPr bwMode="auto">
          <a:xfrm>
            <a:off x="311536" y="4327528"/>
            <a:ext cx="216577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allium Metal at Rs 6000/pack | New Delhi| ID: 18911007062">
            <a:extLst>
              <a:ext uri="{FF2B5EF4-FFF2-40B4-BE49-F238E27FC236}">
                <a16:creationId xmlns:a16="http://schemas.microsoft.com/office/drawing/2014/main" id="{A296EB89-E9C5-4F0B-8047-59451FBC5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12" y="4327528"/>
            <a:ext cx="2165776" cy="14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Flag of Mongolia - Wikipedia">
            <a:extLst>
              <a:ext uri="{FF2B5EF4-FFF2-40B4-BE49-F238E27FC236}">
                <a16:creationId xmlns:a16="http://schemas.microsoft.com/office/drawing/2014/main" id="{3C7EE115-C1A6-4B73-8EB6-5C89DBBEC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5581" y="2246969"/>
            <a:ext cx="22646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Flag of Mongolia | Britannica">
            <a:extLst>
              <a:ext uri="{FF2B5EF4-FFF2-40B4-BE49-F238E27FC236}">
                <a16:creationId xmlns:a16="http://schemas.microsoft.com/office/drawing/2014/main" id="{608E1900-44D1-409F-A14A-6AB6B5D1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08744"/>
            <a:ext cx="353853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0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9DB-E855-4224-8293-2D0D9E8E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79450"/>
            <a:ext cx="10515600" cy="1325563"/>
          </a:xfrm>
        </p:spPr>
        <p:txBody>
          <a:bodyPr/>
          <a:lstStyle/>
          <a:p>
            <a:r>
              <a:rPr lang="en-US" b="1" dirty="0"/>
              <a:t>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2E818-66CB-430D-B3D4-E6327B3E3ED8}"/>
              </a:ext>
            </a:extLst>
          </p:cNvPr>
          <p:cNvSpPr txBox="1"/>
          <p:nvPr/>
        </p:nvSpPr>
        <p:spPr>
          <a:xfrm>
            <a:off x="5012843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Helium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BB74FFC-52BF-4FD3-B289-BA006DB9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ts About Helium | Live Science">
            <a:extLst>
              <a:ext uri="{FF2B5EF4-FFF2-40B4-BE49-F238E27FC236}">
                <a16:creationId xmlns:a16="http://schemas.microsoft.com/office/drawing/2014/main" id="{3646AAC4-9628-41CF-B4E9-CE84201ED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42" y="4327531"/>
            <a:ext cx="216631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xygen â a critical, but overlooked, nutrient | The Nutrition Society">
            <a:extLst>
              <a:ext uri="{FF2B5EF4-FFF2-40B4-BE49-F238E27FC236}">
                <a16:creationId xmlns:a16="http://schemas.microsoft.com/office/drawing/2014/main" id="{807CB332-FF1E-44BC-A63F-BE66666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48" y="4327531"/>
            <a:ext cx="216740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56E64-D54E-4F00-9678-E3AC8126A716}"/>
              </a:ext>
            </a:extLst>
          </p:cNvPr>
          <p:cNvSpPr txBox="1"/>
          <p:nvPr/>
        </p:nvSpPr>
        <p:spPr>
          <a:xfrm>
            <a:off x="2661649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Oxygen</a:t>
            </a:r>
          </a:p>
        </p:txBody>
      </p:sp>
      <p:pic>
        <p:nvPicPr>
          <p:cNvPr id="2056" name="Picture 8" descr="Titanium - Wikipedia">
            <a:extLst>
              <a:ext uri="{FF2B5EF4-FFF2-40B4-BE49-F238E27FC236}">
                <a16:creationId xmlns:a16="http://schemas.microsoft.com/office/drawing/2014/main" id="{D62A6E09-2E64-4175-AF1E-1A84041FD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4" y="4327530"/>
            <a:ext cx="2167400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A14AE3-0CBA-4481-A90E-89E9011F78CA}"/>
              </a:ext>
            </a:extLst>
          </p:cNvPr>
          <p:cNvSpPr txBox="1"/>
          <p:nvPr/>
        </p:nvSpPr>
        <p:spPr>
          <a:xfrm>
            <a:off x="310454" y="5841380"/>
            <a:ext cx="21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Titanium</a:t>
            </a:r>
          </a:p>
        </p:txBody>
      </p:sp>
      <p:pic>
        <p:nvPicPr>
          <p:cNvPr id="2058" name="Picture 10" descr="Iodine - Wikipedia">
            <a:extLst>
              <a:ext uri="{FF2B5EF4-FFF2-40B4-BE49-F238E27FC236}">
                <a16:creationId xmlns:a16="http://schemas.microsoft.com/office/drawing/2014/main" id="{5614FC58-C28F-463C-BC35-51388EC8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53" y="4327528"/>
            <a:ext cx="216631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1DF229-CF18-4272-8668-DA9E857DEBEC}"/>
              </a:ext>
            </a:extLst>
          </p:cNvPr>
          <p:cNvSpPr txBox="1"/>
          <p:nvPr/>
        </p:nvSpPr>
        <p:spPr>
          <a:xfrm>
            <a:off x="7362953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Iodine</a:t>
            </a:r>
          </a:p>
        </p:txBody>
      </p:sp>
      <p:pic>
        <p:nvPicPr>
          <p:cNvPr id="2062" name="Picture 14" descr="Protactinium: Uses, Facts &amp; Chemical Properties | Study.com">
            <a:extLst>
              <a:ext uri="{FF2B5EF4-FFF2-40B4-BE49-F238E27FC236}">
                <a16:creationId xmlns:a16="http://schemas.microsoft.com/office/drawing/2014/main" id="{0CBAFF64-13FB-4E76-A1BA-77728CF4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230" y="4327528"/>
            <a:ext cx="2166316" cy="14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A8777B-0A35-4C7A-AF04-85972FDCF03D}"/>
              </a:ext>
            </a:extLst>
          </p:cNvPr>
          <p:cNvSpPr txBox="1"/>
          <p:nvPr/>
        </p:nvSpPr>
        <p:spPr>
          <a:xfrm>
            <a:off x="9715230" y="5841380"/>
            <a:ext cx="216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Protactinium</a:t>
            </a:r>
          </a:p>
        </p:txBody>
      </p:sp>
      <p:pic>
        <p:nvPicPr>
          <p:cNvPr id="2064" name="Picture 16" descr="Flag of Ethiopia - Wikipedia">
            <a:extLst>
              <a:ext uri="{FF2B5EF4-FFF2-40B4-BE49-F238E27FC236}">
                <a16:creationId xmlns:a16="http://schemas.microsoft.com/office/drawing/2014/main" id="{6281EC87-FDCD-41CC-B7FA-116671D8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31" y="1230969"/>
            <a:ext cx="353853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3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76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A N A G R A M S</vt:lpstr>
      <vt:lpstr>1)</vt:lpstr>
      <vt:lpstr>2)</vt:lpstr>
      <vt:lpstr>3)</vt:lpstr>
      <vt:lpstr>4)</vt:lpstr>
      <vt:lpstr>5)</vt:lpstr>
      <vt:lpstr>6)</vt:lpstr>
      <vt:lpstr>7)</vt:lpstr>
      <vt:lpstr>8)</vt:lpstr>
      <vt:lpstr>9)</vt:lpstr>
      <vt:lpstr>10)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Joel</dc:creator>
  <cp:lastModifiedBy>Dominic Joel</cp:lastModifiedBy>
  <cp:revision>10</cp:revision>
  <dcterms:created xsi:type="dcterms:W3CDTF">2020-09-18T19:29:14Z</dcterms:created>
  <dcterms:modified xsi:type="dcterms:W3CDTF">2020-09-19T18:34:08Z</dcterms:modified>
</cp:coreProperties>
</file>